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  <p:sldId id="267" r:id="rId57"/>
    <p:sldId id="268" r:id="rId58"/>
    <p:sldId id="269" r:id="rId59"/>
    <p:sldId id="270" r:id="rId6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ollektif" charset="1" panose="020B0604020101010102"/>
      <p:regular r:id="rId10"/>
    </p:embeddedFont>
    <p:embeddedFont>
      <p:font typeface="Kollektif Bold" charset="1" panose="020B0604020101010102"/>
      <p:regular r:id="rId11"/>
    </p:embeddedFont>
    <p:embeddedFont>
      <p:font typeface="Kollektif Italics" charset="1" panose="020B0604020101010102"/>
      <p:regular r:id="rId12"/>
    </p:embeddedFont>
    <p:embeddedFont>
      <p:font typeface="Kollektif Bold Italics" charset="1" panose="020B0604020101010102"/>
      <p:regular r:id="rId13"/>
    </p:embeddedFont>
    <p:embeddedFont>
      <p:font typeface="Gotham" charset="1" panose="00000000000000000000"/>
      <p:regular r:id="rId14"/>
    </p:embeddedFont>
    <p:embeddedFont>
      <p:font typeface="Gotham Bold" charset="1" panose="00000000000000000000"/>
      <p:regular r:id="rId15"/>
    </p:embeddedFont>
    <p:embeddedFont>
      <p:font typeface="Gotham Italics" charset="1" panose="00000000000000000000"/>
      <p:regular r:id="rId16"/>
    </p:embeddedFont>
    <p:embeddedFont>
      <p:font typeface="Gotham Bold Italics" charset="1" panose="02000000000000000000"/>
      <p:regular r:id="rId17"/>
    </p:embeddedFont>
    <p:embeddedFont>
      <p:font typeface="Gotham Light" charset="1" panose="00000000000000000000"/>
      <p:regular r:id="rId18"/>
    </p:embeddedFont>
    <p:embeddedFont>
      <p:font typeface="Gotham Light Italics" charset="1" panose="00000000000000000000"/>
      <p:regular r:id="rId19"/>
    </p:embeddedFont>
    <p:embeddedFont>
      <p:font typeface="Gotham Heavy" charset="1" panose="02000900000000000000"/>
      <p:regular r:id="rId20"/>
    </p:embeddedFont>
    <p:embeddedFont>
      <p:font typeface="Gotham Heavy Italics" charset="1" panose="020009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  <p:embeddedFont>
      <p:font typeface="Fira Sans" charset="1" panose="020B0503050000020004"/>
      <p:regular r:id="rId28"/>
    </p:embeddedFont>
    <p:embeddedFont>
      <p:font typeface="Fira Sans Bold" charset="1" panose="020B0803050000020004"/>
      <p:regular r:id="rId29"/>
    </p:embeddedFont>
    <p:embeddedFont>
      <p:font typeface="Fira Sans Italics" charset="1" panose="020B0503050000020004"/>
      <p:regular r:id="rId30"/>
    </p:embeddedFont>
    <p:embeddedFont>
      <p:font typeface="Fira Sans Bold Italics" charset="1" panose="020B0803050000020004"/>
      <p:regular r:id="rId31"/>
    </p:embeddedFont>
    <p:embeddedFont>
      <p:font typeface="Fira Sans Thin" charset="1" panose="020B0303050000020004"/>
      <p:regular r:id="rId32"/>
    </p:embeddedFont>
    <p:embeddedFont>
      <p:font typeface="Fira Sans Thin Italics" charset="1" panose="020B0303050000020004"/>
      <p:regular r:id="rId33"/>
    </p:embeddedFont>
    <p:embeddedFont>
      <p:font typeface="Fira Sans Extra-Light" charset="1" panose="020B0403050000020004"/>
      <p:regular r:id="rId34"/>
    </p:embeddedFont>
    <p:embeddedFont>
      <p:font typeface="Fira Sans Extra-Light Italics" charset="1" panose="020B0403050000020004"/>
      <p:regular r:id="rId35"/>
    </p:embeddedFont>
    <p:embeddedFont>
      <p:font typeface="Fira Sans Light" charset="1" panose="020B0403050000020004"/>
      <p:regular r:id="rId36"/>
    </p:embeddedFont>
    <p:embeddedFont>
      <p:font typeface="Fira Sans Light Italics" charset="1" panose="020B0403050000020004"/>
      <p:regular r:id="rId37"/>
    </p:embeddedFont>
    <p:embeddedFont>
      <p:font typeface="Fira Sans Medium" charset="1" panose="020B0603050000020004"/>
      <p:regular r:id="rId38"/>
    </p:embeddedFont>
    <p:embeddedFont>
      <p:font typeface="Fira Sans Medium Italics" charset="1" panose="020B0603050000020004"/>
      <p:regular r:id="rId39"/>
    </p:embeddedFont>
    <p:embeddedFont>
      <p:font typeface="Fira Sans Semi-Bold" charset="1" panose="020B0603050000020004"/>
      <p:regular r:id="rId40"/>
    </p:embeddedFont>
    <p:embeddedFont>
      <p:font typeface="Fira Sans Semi-Bold Italics" charset="1" panose="020B0703050000020004"/>
      <p:regular r:id="rId41"/>
    </p:embeddedFont>
    <p:embeddedFont>
      <p:font typeface="Fira Sans Ultra-Bold" charset="1" panose="020B0903050000020004"/>
      <p:regular r:id="rId42"/>
    </p:embeddedFont>
    <p:embeddedFont>
      <p:font typeface="Fira Sans Ultra-Bold Italics" charset="1" panose="020B0903050000020004"/>
      <p:regular r:id="rId43"/>
    </p:embeddedFont>
    <p:embeddedFont>
      <p:font typeface="Fira Sans Heavy" charset="1" panose="020B0A03050000020004"/>
      <p:regular r:id="rId44"/>
    </p:embeddedFont>
    <p:embeddedFont>
      <p:font typeface="Fira Sans Heavy Italics" charset="1" panose="020B0A03050000020004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57" Target="slides/slide12.xml" Type="http://schemas.openxmlformats.org/officeDocument/2006/relationships/slide"/><Relationship Id="rId58" Target="slides/slide13.xml" Type="http://schemas.openxmlformats.org/officeDocument/2006/relationships/slide"/><Relationship Id="rId59" Target="slides/slide14.xml" Type="http://schemas.openxmlformats.org/officeDocument/2006/relationships/slide"/><Relationship Id="rId6" Target="fonts/font6.fntdata" Type="http://schemas.openxmlformats.org/officeDocument/2006/relationships/font"/><Relationship Id="rId60" Target="slides/slide15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49580" y="3404203"/>
            <a:ext cx="13579321" cy="5281096"/>
            <a:chOff x="0" y="0"/>
            <a:chExt cx="18105762" cy="704146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105762" cy="2413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280"/>
                </a:lnSpc>
              </a:pPr>
              <a:r>
                <a:rPr lang="en-US" sz="11900">
                  <a:solidFill>
                    <a:srgbClr val="000000"/>
                  </a:solidFill>
                  <a:latin typeface="Fira Sans Bold"/>
                </a:rPr>
                <a:t> INTEGRITYX SQUAD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733006"/>
              <a:ext cx="18105762" cy="4308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179"/>
                </a:lnSpc>
              </a:pPr>
              <a:r>
                <a:rPr lang="en-US" sz="3699">
                  <a:solidFill>
                    <a:srgbClr val="000000"/>
                  </a:solidFill>
                  <a:latin typeface="Fira Sans Bold"/>
                </a:rPr>
                <a:t>  TEAM MEMBERS :  DHARANIDHARAN S</a:t>
              </a:r>
            </a:p>
            <a:p>
              <a:pPr>
                <a:lnSpc>
                  <a:spcPts val="5179"/>
                </a:lnSpc>
              </a:pPr>
              <a:r>
                <a:rPr lang="en-US" sz="3699">
                  <a:solidFill>
                    <a:srgbClr val="000000"/>
                  </a:solidFill>
                  <a:latin typeface="Fira Sans Bold"/>
                </a:rPr>
                <a:t>                                    GOKUL KUMAR S</a:t>
              </a:r>
            </a:p>
            <a:p>
              <a:pPr>
                <a:lnSpc>
                  <a:spcPts val="5179"/>
                </a:lnSpc>
              </a:pPr>
              <a:r>
                <a:rPr lang="en-US" sz="3699">
                  <a:solidFill>
                    <a:srgbClr val="000000"/>
                  </a:solidFill>
                  <a:latin typeface="Fira Sans Bold"/>
                </a:rPr>
                <a:t>                                    GOWTHAM G </a:t>
              </a:r>
            </a:p>
            <a:p>
              <a:pPr>
                <a:lnSpc>
                  <a:spcPts val="5179"/>
                </a:lnSpc>
              </a:pPr>
              <a:r>
                <a:rPr lang="en-US" sz="3699">
                  <a:solidFill>
                    <a:srgbClr val="000000"/>
                  </a:solidFill>
                  <a:latin typeface="Fira Sans Bold"/>
                </a:rPr>
                <a:t>                                     JAHAN SAI J </a:t>
              </a:r>
            </a:p>
            <a:p>
              <a:pPr>
                <a:lnSpc>
                  <a:spcPts val="50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452" y="758092"/>
            <a:ext cx="13090512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RELATED VIDEO ANALYSIS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07713"/>
            <a:ext cx="15111051" cy="7506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0000"/>
                </a:solidFill>
                <a:latin typeface="Fira Sans Bold"/>
              </a:rPr>
              <a:t>Gather tags from potential deepfake: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"/>
              </a:rPr>
              <a:t>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Extract tags associated with a potential deepfake video using    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 Bold"/>
              </a:rPr>
              <a:t> 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the YouTube API.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0000"/>
                </a:solidFill>
                <a:latin typeface="Fira Sans Bold"/>
              </a:rPr>
              <a:t> Find related videos: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"/>
              </a:rPr>
              <a:t>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Use the YouTube API or web scraping to find videos with   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 Bold"/>
              </a:rPr>
              <a:t> 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similar tags or criteria.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"/>
              </a:rPr>
              <a:t>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Ensure you comply with YouTube's terms of service regarding   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A181"/>
                </a:solidFill>
                <a:latin typeface="Fira Sans Bold"/>
              </a:rPr>
              <a:t> 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API usage.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0000"/>
                </a:solidFill>
                <a:latin typeface="Fira Sans Bold"/>
              </a:rPr>
              <a:t>Apply deepfake detection to related videos:</a:t>
            </a:r>
          </a:p>
          <a:p>
            <a:pPr algn="just">
              <a:lnSpc>
                <a:spcPts val="5416"/>
              </a:lnSpc>
            </a:pPr>
            <a:r>
              <a:rPr lang="en-US" sz="3869">
                <a:solidFill>
                  <a:srgbClr val="000000"/>
                </a:solidFill>
                <a:latin typeface="Fira Sans"/>
              </a:rPr>
              <a:t>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Apply the same deepfake detection algorithm to the related   </a:t>
            </a:r>
          </a:p>
          <a:p>
            <a:pPr algn="just">
              <a:lnSpc>
                <a:spcPts val="5416"/>
              </a:lnSpc>
              <a:spcBef>
                <a:spcPct val="0"/>
              </a:spcBef>
            </a:pPr>
            <a:r>
              <a:rPr lang="en-US" sz="3869">
                <a:solidFill>
                  <a:srgbClr val="00A181"/>
                </a:solidFill>
                <a:latin typeface="Fira Sans Bold"/>
              </a:rPr>
              <a:t>       </a:t>
            </a:r>
            <a:r>
              <a:rPr lang="en-US" sz="3869">
                <a:solidFill>
                  <a:srgbClr val="00A181"/>
                </a:solidFill>
                <a:latin typeface="Fira Sans Bold"/>
              </a:rPr>
              <a:t>videos to identify potential deepfakes.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573559" y="2043967"/>
            <a:ext cx="2977778" cy="2578770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698354" y="-794968"/>
            <a:ext cx="4201515" cy="3638531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573559" y="2043967"/>
            <a:ext cx="2977778" cy="257877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4698354" y="-794968"/>
            <a:ext cx="4201515" cy="3638531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2729265"/>
            <a:ext cx="3786943" cy="1893471"/>
          </a:xfrm>
          <a:custGeom>
            <a:avLst/>
            <a:gdLst/>
            <a:ahLst/>
            <a:cxnLst/>
            <a:rect r="r" b="b" t="t" l="l"/>
            <a:pathLst>
              <a:path h="1893471" w="3786943">
                <a:moveTo>
                  <a:pt x="0" y="0"/>
                </a:moveTo>
                <a:lnTo>
                  <a:pt x="3786943" y="0"/>
                </a:lnTo>
                <a:lnTo>
                  <a:pt x="3786943" y="1893472"/>
                </a:lnTo>
                <a:lnTo>
                  <a:pt x="0" y="1893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46597" y="4377444"/>
            <a:ext cx="5540684" cy="1859471"/>
          </a:xfrm>
          <a:custGeom>
            <a:avLst/>
            <a:gdLst/>
            <a:ahLst/>
            <a:cxnLst/>
            <a:rect r="r" b="b" t="t" l="l"/>
            <a:pathLst>
              <a:path h="1859471" w="5540684">
                <a:moveTo>
                  <a:pt x="0" y="0"/>
                </a:moveTo>
                <a:lnTo>
                  <a:pt x="5540684" y="0"/>
                </a:lnTo>
                <a:lnTo>
                  <a:pt x="5540684" y="1859470"/>
                </a:lnTo>
                <a:lnTo>
                  <a:pt x="0" y="18594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3915" y="6236914"/>
            <a:ext cx="4686048" cy="1581531"/>
          </a:xfrm>
          <a:custGeom>
            <a:avLst/>
            <a:gdLst/>
            <a:ahLst/>
            <a:cxnLst/>
            <a:rect r="r" b="b" t="t" l="l"/>
            <a:pathLst>
              <a:path h="1581531" w="4686048">
                <a:moveTo>
                  <a:pt x="0" y="0"/>
                </a:moveTo>
                <a:lnTo>
                  <a:pt x="4686047" y="0"/>
                </a:lnTo>
                <a:lnTo>
                  <a:pt x="4686047" y="1581531"/>
                </a:lnTo>
                <a:lnTo>
                  <a:pt x="0" y="15815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469" t="-32958" r="-8853" b="-32927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33291" y="2760501"/>
            <a:ext cx="3983115" cy="1862235"/>
          </a:xfrm>
          <a:custGeom>
            <a:avLst/>
            <a:gdLst/>
            <a:ahLst/>
            <a:cxnLst/>
            <a:rect r="r" b="b" t="t" l="l"/>
            <a:pathLst>
              <a:path h="1862235" w="3983115">
                <a:moveTo>
                  <a:pt x="0" y="0"/>
                </a:moveTo>
                <a:lnTo>
                  <a:pt x="3983115" y="0"/>
                </a:lnTo>
                <a:lnTo>
                  <a:pt x="3983115" y="1862236"/>
                </a:lnTo>
                <a:lnTo>
                  <a:pt x="0" y="18622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353100" y="3955247"/>
            <a:ext cx="6372228" cy="3072433"/>
          </a:xfrm>
          <a:custGeom>
            <a:avLst/>
            <a:gdLst/>
            <a:ahLst/>
            <a:cxnLst/>
            <a:rect r="r" b="b" t="t" l="l"/>
            <a:pathLst>
              <a:path h="3072433" w="6372228">
                <a:moveTo>
                  <a:pt x="0" y="0"/>
                </a:moveTo>
                <a:lnTo>
                  <a:pt x="6372228" y="0"/>
                </a:lnTo>
                <a:lnTo>
                  <a:pt x="6372228" y="3072433"/>
                </a:lnTo>
                <a:lnTo>
                  <a:pt x="0" y="3072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50" r="0" b="-185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0825379" y="6194362"/>
            <a:ext cx="4137827" cy="2586142"/>
          </a:xfrm>
          <a:custGeom>
            <a:avLst/>
            <a:gdLst/>
            <a:ahLst/>
            <a:cxnLst/>
            <a:rect r="r" b="b" t="t" l="l"/>
            <a:pathLst>
              <a:path h="2586142" w="4137827">
                <a:moveTo>
                  <a:pt x="0" y="0"/>
                </a:moveTo>
                <a:lnTo>
                  <a:pt x="4137827" y="0"/>
                </a:lnTo>
                <a:lnTo>
                  <a:pt x="4137827" y="2586142"/>
                </a:lnTo>
                <a:lnTo>
                  <a:pt x="0" y="25861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07452" y="1028700"/>
            <a:ext cx="10576256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TECH STACKS USED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15828" y="-3678236"/>
            <a:ext cx="13069478" cy="6354741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0" y="-865713"/>
            <a:ext cx="2695438" cy="2334501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480443" y="726728"/>
            <a:ext cx="7232960" cy="1573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1"/>
              </a:lnSpc>
            </a:pPr>
            <a:r>
              <a:rPr lang="en-US" sz="5691">
                <a:solidFill>
                  <a:srgbClr val="F4F4F4"/>
                </a:solidFill>
                <a:latin typeface="Kollektif Bold"/>
              </a:rPr>
              <a:t>WHY PREFER OUR SYSTEM 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821734" y="4118221"/>
            <a:ext cx="6529232" cy="1597355"/>
            <a:chOff x="0" y="0"/>
            <a:chExt cx="10595060" cy="25920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95059" cy="2592047"/>
            </a:xfrm>
            <a:custGeom>
              <a:avLst/>
              <a:gdLst/>
              <a:ahLst/>
              <a:cxnLst/>
              <a:rect r="r" b="b" t="t" l="l"/>
              <a:pathLst>
                <a:path h="2592047" w="10595059">
                  <a:moveTo>
                    <a:pt x="10595059" y="0"/>
                  </a:moveTo>
                  <a:lnTo>
                    <a:pt x="10595059" y="2592047"/>
                  </a:lnTo>
                  <a:lnTo>
                    <a:pt x="0" y="2592047"/>
                  </a:lnTo>
                  <a:lnTo>
                    <a:pt x="0" y="785368"/>
                  </a:lnTo>
                  <a:cubicBezTo>
                    <a:pt x="420370" y="716026"/>
                    <a:pt x="759206" y="405130"/>
                    <a:pt x="869315" y="0"/>
                  </a:cubicBezTo>
                  <a:lnTo>
                    <a:pt x="10595059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2318457" y="4613353"/>
            <a:ext cx="5535786" cy="62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9"/>
              </a:lnSpc>
              <a:spcBef>
                <a:spcPct val="0"/>
              </a:spcBef>
            </a:pPr>
            <a:r>
              <a:rPr lang="en-US" sz="4099">
                <a:solidFill>
                  <a:srgbClr val="F4F4F4"/>
                </a:solidFill>
                <a:latin typeface="Fira Sans Medium"/>
              </a:rPr>
              <a:t>01 - multimodal analsis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821734" y="6833774"/>
            <a:ext cx="6529232" cy="1597355"/>
            <a:chOff x="0" y="0"/>
            <a:chExt cx="10595060" cy="25920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595059" cy="2592047"/>
            </a:xfrm>
            <a:custGeom>
              <a:avLst/>
              <a:gdLst/>
              <a:ahLst/>
              <a:cxnLst/>
              <a:rect r="r" b="b" t="t" l="l"/>
              <a:pathLst>
                <a:path h="2592047" w="10595059">
                  <a:moveTo>
                    <a:pt x="10595059" y="0"/>
                  </a:moveTo>
                  <a:lnTo>
                    <a:pt x="10595059" y="2592047"/>
                  </a:lnTo>
                  <a:lnTo>
                    <a:pt x="0" y="2592047"/>
                  </a:lnTo>
                  <a:lnTo>
                    <a:pt x="0" y="785368"/>
                  </a:lnTo>
                  <a:cubicBezTo>
                    <a:pt x="420370" y="716026"/>
                    <a:pt x="759206" y="405130"/>
                    <a:pt x="869315" y="0"/>
                  </a:cubicBezTo>
                  <a:lnTo>
                    <a:pt x="10595059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144000" y="4118221"/>
            <a:ext cx="6529232" cy="1597355"/>
            <a:chOff x="0" y="0"/>
            <a:chExt cx="10595060" cy="259204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595059" cy="2592047"/>
            </a:xfrm>
            <a:custGeom>
              <a:avLst/>
              <a:gdLst/>
              <a:ahLst/>
              <a:cxnLst/>
              <a:rect r="r" b="b" t="t" l="l"/>
              <a:pathLst>
                <a:path h="2592047" w="10595059">
                  <a:moveTo>
                    <a:pt x="10595059" y="0"/>
                  </a:moveTo>
                  <a:lnTo>
                    <a:pt x="10595059" y="2592047"/>
                  </a:lnTo>
                  <a:lnTo>
                    <a:pt x="0" y="2592047"/>
                  </a:lnTo>
                  <a:lnTo>
                    <a:pt x="0" y="785368"/>
                  </a:lnTo>
                  <a:cubicBezTo>
                    <a:pt x="420370" y="716026"/>
                    <a:pt x="759206" y="405130"/>
                    <a:pt x="869315" y="0"/>
                  </a:cubicBezTo>
                  <a:lnTo>
                    <a:pt x="10595059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144000" y="6833774"/>
            <a:ext cx="6529232" cy="1597355"/>
            <a:chOff x="0" y="0"/>
            <a:chExt cx="10595060" cy="259204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595059" cy="2592047"/>
            </a:xfrm>
            <a:custGeom>
              <a:avLst/>
              <a:gdLst/>
              <a:ahLst/>
              <a:cxnLst/>
              <a:rect r="r" b="b" t="t" l="l"/>
              <a:pathLst>
                <a:path h="2592047" w="10595059">
                  <a:moveTo>
                    <a:pt x="10595059" y="0"/>
                  </a:moveTo>
                  <a:lnTo>
                    <a:pt x="10595059" y="2592047"/>
                  </a:lnTo>
                  <a:lnTo>
                    <a:pt x="0" y="2592047"/>
                  </a:lnTo>
                  <a:lnTo>
                    <a:pt x="0" y="785368"/>
                  </a:lnTo>
                  <a:cubicBezTo>
                    <a:pt x="420370" y="716026"/>
                    <a:pt x="759206" y="405130"/>
                    <a:pt x="869315" y="0"/>
                  </a:cubicBezTo>
                  <a:lnTo>
                    <a:pt x="10595059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144000" y="4665753"/>
            <a:ext cx="6529232" cy="55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F4F4F4"/>
                </a:solidFill>
                <a:latin typeface="Fira Sans Medium"/>
              </a:rPr>
              <a:t>02 - high accuracy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21734" y="7144326"/>
            <a:ext cx="6529232" cy="1095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F4F4F4"/>
                </a:solidFill>
                <a:latin typeface="Fira Sans Medium"/>
              </a:rPr>
              <a:t>03 - cross method deep fake           </a:t>
            </a:r>
          </a:p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F4F4F4"/>
                </a:solidFill>
                <a:latin typeface="Fira Sans Medium"/>
              </a:rPr>
              <a:t>        detection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7351501"/>
            <a:ext cx="6529232" cy="55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  <a:spcBef>
                <a:spcPct val="0"/>
              </a:spcBef>
            </a:pPr>
            <a:r>
              <a:rPr lang="en-US" sz="3600">
                <a:solidFill>
                  <a:srgbClr val="F4F4F4"/>
                </a:solidFill>
                <a:latin typeface="Fira Sans Medium"/>
              </a:rPr>
              <a:t>04 - related video analysis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15828" y="-3678236"/>
            <a:ext cx="13069478" cy="6354741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0" y="-865713"/>
            <a:ext cx="2695438" cy="2334501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480443" y="726728"/>
            <a:ext cx="7232960" cy="858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1"/>
              </a:lnSpc>
            </a:pPr>
            <a:r>
              <a:rPr lang="en-US" sz="5691">
                <a:solidFill>
                  <a:srgbClr val="F4F4F4"/>
                </a:solidFill>
                <a:latin typeface="Kollektif Bold"/>
              </a:rPr>
              <a:t>LIMITATIONS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39238" y="4274552"/>
            <a:ext cx="9525" cy="15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325216" y="3706678"/>
            <a:ext cx="9834562" cy="4582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4F4F4"/>
                </a:solidFill>
                <a:latin typeface="Canva Sans Bold"/>
              </a:rPr>
              <a:t>Resource Intensiveness</a:t>
            </a:r>
          </a:p>
          <a:p>
            <a:pPr>
              <a:lnSpc>
                <a:spcPts val="7279"/>
              </a:lnSpc>
            </a:pPr>
          </a:p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4F4F4"/>
                </a:solidFill>
                <a:latin typeface="Canva Sans Bold"/>
              </a:rPr>
              <a:t>Computational Complexity</a:t>
            </a: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</a:p>
          <a:p>
            <a:pPr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F4F4F4"/>
                </a:solidFill>
                <a:latin typeface="Canva Sans Bold"/>
              </a:rPr>
              <a:t>Collaborative Approches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40327" y="4419198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341060" y="1832534"/>
            <a:ext cx="9328960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FUTURE IMPLEMENTATION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835283" y="2439598"/>
            <a:ext cx="8749866" cy="7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51" indent="-474975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4F4F4"/>
                </a:solidFill>
                <a:latin typeface="Fira Sans Bold"/>
              </a:rPr>
              <a:t>SPATIOTEMPORAL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35283" y="3664256"/>
            <a:ext cx="6109328" cy="7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51" indent="-474975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4F4F4"/>
                </a:solidFill>
                <a:latin typeface="Fira Sans Bold"/>
              </a:rPr>
              <a:t>META LEAERNING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35283" y="4944291"/>
            <a:ext cx="9217461" cy="153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51" indent="-474975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4F4F4"/>
                </a:solidFill>
                <a:latin typeface="Fira Sans Bold"/>
              </a:rPr>
              <a:t>DETECTING DEEPFAKE ACROSS MULTIPLE SOCIAL MEDIA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35283" y="6946934"/>
            <a:ext cx="8441148" cy="75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51" indent="-474975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4F4F4"/>
                </a:solidFill>
                <a:latin typeface="Fira Sans Bold"/>
              </a:rPr>
              <a:t>FACIAL X RAY DETECTION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80150" y="4274552"/>
            <a:ext cx="6927701" cy="15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31284" y="-1292763"/>
            <a:ext cx="4961246" cy="4296462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957834" y="2309022"/>
            <a:ext cx="14372331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Gotham Bold"/>
              </a:rPr>
              <a:t>DEEP FAKE DETECTION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1028700"/>
            <a:ext cx="4212844" cy="586200"/>
            <a:chOff x="0" y="0"/>
            <a:chExt cx="5617125" cy="7816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293956" y="104432"/>
              <a:ext cx="4323169" cy="525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Fira Sans Medium"/>
                </a:rPr>
                <a:t>INTEGRITYX SQUAD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022376" y="8400460"/>
            <a:ext cx="4970154" cy="4304177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599279" y="4222344"/>
            <a:ext cx="13730887" cy="47805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Develop an advanced deepfake detection tool targeting various creation methods like Faceswap and Neural Voice Puppetry. Utilize a multimodal approach, ensuring robustness against adversarial attacks and a user-friendly interface. Address challenges posed by diverse tools and limited law enforcement understanding. Incorporate MesoNet for effective video analysis and employ spectral analysis and deep learning for audio deepfake detection.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28700"/>
            <a:ext cx="5512745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DEEPFAKE </a:t>
            </a:r>
          </a:p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HAZARDS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051708" y="300889"/>
            <a:ext cx="9660188" cy="2027973"/>
            <a:chOff x="0" y="0"/>
            <a:chExt cx="12880251" cy="270396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2880251" cy="6695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6"/>
                </a:lnSpc>
                <a:spcBef>
                  <a:spcPct val="0"/>
                </a:spcBef>
              </a:pPr>
              <a:r>
                <a:rPr lang="en-US" sz="3330">
                  <a:solidFill>
                    <a:srgbClr val="000000"/>
                  </a:solidFill>
                  <a:latin typeface="Fira Sans Medium"/>
                </a:rPr>
                <a:t>Misinformation and Fake News: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88803"/>
              <a:ext cx="12880251" cy="1715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Fira Sans Bold"/>
                </a:rPr>
                <a:t>Deepfakes can be used to create convincing false narratives, leading to the spread of misinformation and fake news.</a:t>
              </a:r>
            </a:p>
            <a:p>
              <a:pPr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051708" y="2747834"/>
            <a:ext cx="9207592" cy="2529016"/>
            <a:chOff x="0" y="0"/>
            <a:chExt cx="12276790" cy="3372022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12276790" cy="7333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2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000000"/>
                  </a:solidFill>
                  <a:latin typeface="Fira Sans Medium"/>
                </a:rPr>
                <a:t>Identity Theft and Privacy Concerns: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072793"/>
              <a:ext cx="12276790" cy="22992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Fira Sans Bold"/>
                </a:rPr>
                <a:t>Deepfakes can be exploited for identity theft, as individuals' faces and voices can be manipulated without their consent, raising serious privacy concerns.</a:t>
              </a:r>
            </a:p>
            <a:p>
              <a:pPr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051708" y="5276850"/>
            <a:ext cx="9207592" cy="2090966"/>
            <a:chOff x="0" y="0"/>
            <a:chExt cx="12276790" cy="2787954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9525"/>
              <a:ext cx="12276790" cy="7333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2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000000"/>
                  </a:solidFill>
                  <a:latin typeface="Fira Sans Medium"/>
                </a:rPr>
                <a:t>Political Manipulation: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072793"/>
              <a:ext cx="12276790" cy="1715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Fira Sans Bold"/>
                </a:rPr>
                <a:t>Deepfakes can be used to manipulate political discourse by creating fabricated content, potentially influencing elections or public opinion.</a:t>
              </a:r>
            </a:p>
          </p:txBody>
        </p:sp>
      </p:grpSp>
      <p:sp>
        <p:nvSpPr>
          <p:cNvPr name="AutoShape 20" id="20"/>
          <p:cNvSpPr/>
          <p:nvPr/>
        </p:nvSpPr>
        <p:spPr>
          <a:xfrm>
            <a:off x="8051708" y="2328863"/>
            <a:ext cx="8272402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8051708" y="5129212"/>
            <a:ext cx="8272402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8051708" y="7781161"/>
            <a:ext cx="8272402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3" id="23"/>
          <p:cNvGrpSpPr/>
          <p:nvPr/>
        </p:nvGrpSpPr>
        <p:grpSpPr>
          <a:xfrm rot="0">
            <a:off x="8051708" y="7928799"/>
            <a:ext cx="9660188" cy="2027973"/>
            <a:chOff x="0" y="0"/>
            <a:chExt cx="12880251" cy="2703964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0"/>
              <a:ext cx="12880251" cy="6695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6"/>
                </a:lnSpc>
                <a:spcBef>
                  <a:spcPct val="0"/>
                </a:spcBef>
              </a:pPr>
              <a:r>
                <a:rPr lang="en-US" sz="3330">
                  <a:solidFill>
                    <a:srgbClr val="000000"/>
                  </a:solidFill>
                  <a:latin typeface="Fira Sans Medium"/>
                </a:rPr>
                <a:t>Challenges for Law Enforcement: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988803"/>
              <a:ext cx="12880251" cy="17151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Fira Sans Bold"/>
                </a:rPr>
                <a:t>Law enforcement faces challenges in detecting and addressing deepfake-related crimes, requiring ongoing training and technological advancements.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88447" y="300889"/>
            <a:ext cx="4212844" cy="586200"/>
            <a:chOff x="0" y="0"/>
            <a:chExt cx="5617125" cy="781600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1293956" y="104432"/>
              <a:ext cx="4323169" cy="525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00000"/>
                  </a:solidFill>
                  <a:latin typeface="Fira Sans Medium"/>
                </a:rPr>
                <a:t>INTEGRITYX SQUAD</a:t>
              </a:r>
            </a:p>
          </p:txBody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05010" cy="781600"/>
            </a:xfrm>
            <a:custGeom>
              <a:avLst/>
              <a:gdLst/>
              <a:ahLst/>
              <a:cxnLst/>
              <a:rect r="r" b="b" t="t" l="l"/>
              <a:pathLst>
                <a:path h="781600" w="905010">
                  <a:moveTo>
                    <a:pt x="0" y="0"/>
                  </a:moveTo>
                  <a:lnTo>
                    <a:pt x="905010" y="0"/>
                  </a:lnTo>
                  <a:lnTo>
                    <a:pt x="905010" y="781600"/>
                  </a:lnTo>
                  <a:lnTo>
                    <a:pt x="0" y="7816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915828" y="-3678236"/>
            <a:ext cx="13069478" cy="6354741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0" y="-865713"/>
            <a:ext cx="2695438" cy="2334501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480443" y="726728"/>
            <a:ext cx="7232960" cy="2287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1"/>
              </a:lnSpc>
            </a:pPr>
            <a:r>
              <a:rPr lang="en-US" sz="5691">
                <a:solidFill>
                  <a:srgbClr val="F4F4F4"/>
                </a:solidFill>
                <a:latin typeface="Kollektif Bold"/>
              </a:rPr>
              <a:t>PROBLEM WITH EXISTING MODELS</a:t>
            </a:r>
          </a:p>
          <a:p>
            <a:pPr algn="ctr">
              <a:lnSpc>
                <a:spcPts val="569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951267" y="3372040"/>
            <a:ext cx="10255548" cy="5417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604"/>
              </a:lnSpc>
            </a:pPr>
            <a:r>
              <a:rPr lang="en-US" sz="6146">
                <a:solidFill>
                  <a:srgbClr val="F4F4F4"/>
                </a:solidFill>
                <a:latin typeface="Canva Sans Bold"/>
              </a:rPr>
              <a:t>LESS ACCURACY</a:t>
            </a:r>
          </a:p>
          <a:p>
            <a:pPr>
              <a:lnSpc>
                <a:spcPts val="8604"/>
              </a:lnSpc>
            </a:pPr>
            <a:r>
              <a:rPr lang="en-US" sz="6146">
                <a:solidFill>
                  <a:srgbClr val="F4F4F4"/>
                </a:solidFill>
                <a:latin typeface="Canva Sans Bold"/>
              </a:rPr>
              <a:t>UNI MODEL ANALYSIS</a:t>
            </a:r>
          </a:p>
          <a:p>
            <a:pPr>
              <a:lnSpc>
                <a:spcPts val="8604"/>
              </a:lnSpc>
            </a:pPr>
            <a:r>
              <a:rPr lang="en-US" sz="6146">
                <a:solidFill>
                  <a:srgbClr val="F4F4F4"/>
                </a:solidFill>
                <a:latin typeface="Canva Sans Bold"/>
              </a:rPr>
              <a:t>OUTDATED MODEL </a:t>
            </a:r>
          </a:p>
          <a:p>
            <a:pPr>
              <a:lnSpc>
                <a:spcPts val="8604"/>
              </a:lnSpc>
            </a:pPr>
            <a:r>
              <a:rPr lang="en-US" sz="6146">
                <a:solidFill>
                  <a:srgbClr val="F4F4F4"/>
                </a:solidFill>
                <a:latin typeface="Canva Sans Bold"/>
              </a:rPr>
              <a:t>LIMITED GENERALIZATION</a:t>
            </a:r>
          </a:p>
          <a:p>
            <a:pPr algn="ctr">
              <a:lnSpc>
                <a:spcPts val="860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60819" y="3562449"/>
            <a:ext cx="14766361" cy="17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99"/>
              </a:lnSpc>
            </a:pPr>
            <a:r>
              <a:rPr lang="en-US" sz="11499">
                <a:solidFill>
                  <a:srgbClr val="A4E473"/>
                </a:solidFill>
                <a:latin typeface="Fira Sans Medium"/>
              </a:rPr>
              <a:t>SOLUTION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064378" y="8684753"/>
            <a:ext cx="16223622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2843564"/>
            <a:ext cx="4288558" cy="4785992"/>
            <a:chOff x="0" y="0"/>
            <a:chExt cx="5718078" cy="638132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5718078" cy="14571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00A181"/>
                  </a:solidFill>
                  <a:latin typeface="Fira Sans Medium"/>
                </a:rPr>
                <a:t>INTERNET SCRAPPING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769475"/>
              <a:ext cx="5718078" cy="46118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19"/>
                </a:lnSpc>
              </a:pPr>
              <a:r>
                <a:rPr lang="en-US" sz="3299">
                  <a:solidFill>
                    <a:srgbClr val="000000"/>
                  </a:solidFill>
                  <a:latin typeface="Fira Sans Bold"/>
                </a:rPr>
                <a:t>Utilize Data API for trending videos, extracting titles, descriptions, and tags.</a:t>
              </a:r>
            </a:p>
            <a:p>
              <a:pPr marL="0" indent="0" lvl="0">
                <a:lnSpc>
                  <a:spcPts val="461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5412309" y="2798112"/>
            <a:ext cx="3731691" cy="4690777"/>
            <a:chOff x="0" y="0"/>
            <a:chExt cx="4975588" cy="6254369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4975588" cy="1357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022"/>
                </a:lnSpc>
                <a:spcBef>
                  <a:spcPct val="0"/>
                </a:spcBef>
              </a:pPr>
              <a:r>
                <a:rPr lang="en-US" sz="3351">
                  <a:solidFill>
                    <a:srgbClr val="00A181"/>
                  </a:solidFill>
                  <a:latin typeface="Fira Sans Medium"/>
                </a:rPr>
                <a:t>DEEPFAKE DETECTION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642523"/>
              <a:ext cx="4975588" cy="46118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000000"/>
                  </a:solidFill>
                  <a:latin typeface="Fira Sans Bold"/>
                </a:rPr>
                <a:t>Implement algorithm using pre-trained models, focusing on visual and audio analysis.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755340" y="2843564"/>
            <a:ext cx="3818219" cy="5177247"/>
            <a:chOff x="0" y="0"/>
            <a:chExt cx="5090959" cy="690299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5090959" cy="12675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764"/>
                </a:lnSpc>
                <a:spcBef>
                  <a:spcPct val="0"/>
                </a:spcBef>
              </a:pPr>
              <a:r>
                <a:rPr lang="en-US" sz="3136">
                  <a:solidFill>
                    <a:srgbClr val="00A181"/>
                  </a:solidFill>
                  <a:latin typeface="Fira Sans Medium"/>
                </a:rPr>
                <a:t>STORAGE AND LOGGING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516364"/>
              <a:ext cx="5090959" cy="53866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10"/>
                </a:lnSpc>
                <a:spcBef>
                  <a:spcPct val="0"/>
                </a:spcBef>
              </a:pPr>
              <a:r>
                <a:rPr lang="en-US" sz="3293">
                  <a:solidFill>
                    <a:srgbClr val="000000"/>
                  </a:solidFill>
                  <a:latin typeface="Fira Sans Bold"/>
                </a:rPr>
                <a:t>Log video details for Deep Fake analysis, store information securely for comprehensive analysis and review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605817" y="2843564"/>
            <a:ext cx="3233157" cy="4731999"/>
            <a:chOff x="0" y="0"/>
            <a:chExt cx="4310877" cy="630933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4310877" cy="13909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150"/>
                </a:lnSpc>
                <a:spcBef>
                  <a:spcPct val="0"/>
                </a:spcBef>
              </a:pPr>
              <a:r>
                <a:rPr lang="en-US" sz="3459">
                  <a:solidFill>
                    <a:srgbClr val="00A181"/>
                  </a:solidFill>
                  <a:latin typeface="Fira Sans Medium"/>
                </a:rPr>
                <a:t>RELATED VIDEO ANALYSIS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697486"/>
              <a:ext cx="4310877" cy="46118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4620"/>
                </a:lnSpc>
                <a:spcBef>
                  <a:spcPct val="0"/>
                </a:spcBef>
              </a:pPr>
              <a:r>
                <a:rPr lang="en-US" sz="3300">
                  <a:solidFill>
                    <a:srgbClr val="000000"/>
                  </a:solidFill>
                  <a:latin typeface="Fira Sans Bold"/>
                </a:rPr>
                <a:t>Gather tags from potential deepfake, use API or web scraping to find related videos.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1028700"/>
            <a:ext cx="876721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WORKING FLOW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874277" y="8520124"/>
            <a:ext cx="380203" cy="329258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359755" y="8510599"/>
            <a:ext cx="380203" cy="329258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842193" y="8475203"/>
            <a:ext cx="380203" cy="329258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5327671" y="8520124"/>
            <a:ext cx="380203" cy="329258"/>
            <a:chOff x="0" y="0"/>
            <a:chExt cx="3619627" cy="31346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7573559" y="2043967"/>
            <a:ext cx="2977778" cy="2578770"/>
            <a:chOff x="0" y="0"/>
            <a:chExt cx="3619627" cy="313461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4698354" y="-794968"/>
            <a:ext cx="4201515" cy="3638531"/>
            <a:chOff x="0" y="0"/>
            <a:chExt cx="3619627" cy="313461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7452" y="758092"/>
            <a:ext cx="9809715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"/>
              </a:rPr>
              <a:t>INTERNET SCRAPING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07713"/>
            <a:ext cx="15981998" cy="7385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0000"/>
                </a:solidFill>
                <a:latin typeface="Fira Sans Bold"/>
              </a:rPr>
              <a:t>API Integration:</a:t>
            </a: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A181"/>
                </a:solidFill>
                <a:latin typeface="Fira Sans Bold"/>
              </a:rPr>
              <a:t>Integrate YouTube Data API for secure access to trending video details.</a:t>
            </a:r>
          </a:p>
          <a:p>
            <a:pPr algn="just">
              <a:lnSpc>
                <a:spcPts val="5328"/>
              </a:lnSpc>
            </a:pP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0000"/>
                </a:solidFill>
                <a:latin typeface="Fira Sans Bold"/>
              </a:rPr>
              <a:t>Data Retrieval:</a:t>
            </a: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A181"/>
                </a:solidFill>
                <a:latin typeface="Fira Sans Bold"/>
              </a:rPr>
              <a:t>Fetch metadata, including titles, descriptions, and tags.</a:t>
            </a:r>
          </a:p>
          <a:p>
            <a:pPr algn="just">
              <a:lnSpc>
                <a:spcPts val="5328"/>
              </a:lnSpc>
            </a:pP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0000"/>
                </a:solidFill>
                <a:latin typeface="Fira Sans Bold"/>
              </a:rPr>
              <a:t>Analysis:</a:t>
            </a: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A181"/>
                </a:solidFill>
                <a:latin typeface="Fira Sans Bold"/>
              </a:rPr>
              <a:t>Extract and analyze key information for insights.</a:t>
            </a:r>
          </a:p>
          <a:p>
            <a:pPr algn="just">
              <a:lnSpc>
                <a:spcPts val="5328"/>
              </a:lnSpc>
            </a:pPr>
          </a:p>
          <a:p>
            <a:pPr algn="just">
              <a:lnSpc>
                <a:spcPts val="5328"/>
              </a:lnSpc>
            </a:pPr>
            <a:r>
              <a:rPr lang="en-US" sz="3806">
                <a:solidFill>
                  <a:srgbClr val="000000"/>
                </a:solidFill>
                <a:latin typeface="Fira Sans Bold"/>
              </a:rPr>
              <a:t>Storage &amp; Presentation:</a:t>
            </a:r>
          </a:p>
          <a:p>
            <a:pPr algn="just">
              <a:lnSpc>
                <a:spcPts val="5328"/>
              </a:lnSpc>
              <a:spcBef>
                <a:spcPct val="0"/>
              </a:spcBef>
            </a:pPr>
            <a:r>
              <a:rPr lang="en-US" sz="3806">
                <a:solidFill>
                  <a:srgbClr val="00A181"/>
                </a:solidFill>
                <a:latin typeface="Fira Sans Bold"/>
              </a:rPr>
              <a:t>Organize data, use databases, and create a user-friendly interface.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573559" y="2043967"/>
            <a:ext cx="2977778" cy="2578770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698354" y="-794968"/>
            <a:ext cx="4201515" cy="3638531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6102" y="354108"/>
            <a:ext cx="18288000" cy="1209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56"/>
              </a:lnSpc>
            </a:pPr>
            <a:r>
              <a:rPr lang="en-US" sz="7111">
                <a:solidFill>
                  <a:srgbClr val="F4F4F4"/>
                </a:solidFill>
                <a:latin typeface="Canva Sans Bold"/>
              </a:rPr>
              <a:t>DEEPFAKE DETECTION USING MESONET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6102" y="2408640"/>
            <a:ext cx="17449903" cy="7903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Transfer learning enables MesoNet to generalize well to new datasets, contributing to its effectiveness in identifying manipulated facial features.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Utilization of Convolutional Neural Networks (CNNs) for effective feature extraction.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Adversarial training involves exposing the model to generated adversarial examples, enhancing its resilience against sophisticated manipulation techniques commonly used in deep fake creation.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 MesoNet's capacity for fine-grained analysis of facial micro-textures, enabling the detection of subtle anomalies introduced by manipulation.</a:t>
            </a:r>
          </a:p>
          <a:p>
            <a:pPr algn="just">
              <a:lnSpc>
                <a:spcPts val="484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6102" y="354108"/>
            <a:ext cx="18288000" cy="1209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56"/>
              </a:lnSpc>
            </a:pPr>
            <a:r>
              <a:rPr lang="en-US" sz="7111">
                <a:solidFill>
                  <a:srgbClr val="F4F4F4"/>
                </a:solidFill>
                <a:latin typeface="Canva Sans Bold"/>
              </a:rPr>
              <a:t>HOW MTCNN WORKS WITH MESONET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6102" y="1991382"/>
            <a:ext cx="17449903" cy="8512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MTCNN excels in detecting faces in images, providing precise bounding boxes around facial regions.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Accurate localization is crucial for deep fake analysis, as it sets the stage for detailed examination of facial features.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MesoNet is fine-tuned to perform detailed manipulation analysis specifically on the localized facial regions identified by MTCNN.</a:t>
            </a:r>
          </a:p>
          <a:p>
            <a:pPr algn="just">
              <a:lnSpc>
                <a:spcPts val="4840"/>
              </a:lnSpc>
            </a:pPr>
          </a:p>
          <a:p>
            <a:pPr algn="just" marL="746460" indent="-373230" lvl="1">
              <a:lnSpc>
                <a:spcPts val="4840"/>
              </a:lnSpc>
              <a:buFont typeface="Arial"/>
              <a:buChar char="•"/>
            </a:pPr>
            <a:r>
              <a:rPr lang="en-US" sz="3457">
                <a:solidFill>
                  <a:srgbClr val="F4F4F4"/>
                </a:solidFill>
                <a:latin typeface="Canva Sans"/>
              </a:rPr>
              <a:t>Results from MTCNN, including bounding boxes and landmarks, are integrated with MesoNet's manipulation analysis, providing a comprehensive understanding of the input content and enhancing overall detection accuracy.</a:t>
            </a:r>
          </a:p>
          <a:p>
            <a:pPr algn="just">
              <a:lnSpc>
                <a:spcPts val="4840"/>
              </a:lnSpc>
            </a:pPr>
          </a:p>
          <a:p>
            <a:pPr algn="just">
              <a:lnSpc>
                <a:spcPts val="484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DAF6DcN_W5Q</dc:identifier>
  <dcterms:modified xsi:type="dcterms:W3CDTF">2011-08-01T06:04:30Z</dcterms:modified>
  <cp:revision>1</cp:revision>
  <dc:title>INTEGRITYX SQUAD</dc:title>
</cp:coreProperties>
</file>

<file path=docProps/thumbnail.jpeg>
</file>